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7"/>
  </p:notesMasterIdLst>
  <p:handoutMasterIdLst>
    <p:handoutMasterId r:id="rId18"/>
  </p:handoutMasterIdLst>
  <p:sldIdLst>
    <p:sldId id="1562" r:id="rId3"/>
    <p:sldId id="1563" r:id="rId4"/>
    <p:sldId id="1564" r:id="rId5"/>
    <p:sldId id="1565" r:id="rId6"/>
    <p:sldId id="1566" r:id="rId7"/>
    <p:sldId id="1567" r:id="rId8"/>
    <p:sldId id="1568" r:id="rId9"/>
    <p:sldId id="1569" r:id="rId10"/>
    <p:sldId id="1570" r:id="rId11"/>
    <p:sldId id="1571" r:id="rId12"/>
    <p:sldId id="1572" r:id="rId13"/>
    <p:sldId id="1573" r:id="rId14"/>
    <p:sldId id="1574" r:id="rId15"/>
    <p:sldId id="1575"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1562"/>
            <p14:sldId id="1563"/>
          </p14:sldIdLst>
        </p14:section>
        <p14:section name="dev-environment" id="{3D9C80B2-EAAE-E24F-83D7-5970E147313E}">
          <p14:sldIdLst>
            <p14:sldId id="1564"/>
            <p14:sldId id="1565"/>
            <p14:sldId id="1566"/>
            <p14:sldId id="1567"/>
            <p14:sldId id="1568"/>
            <p14:sldId id="1569"/>
            <p14:sldId id="1570"/>
            <p14:sldId id="1571"/>
          </p14:sldIdLst>
        </p14:section>
        <p14:section name="outro" id="{E93196B6-EFE2-3242-B776-C77C0FCFFEF1}">
          <p14:sldIdLst>
            <p14:sldId id="1572"/>
            <p14:sldId id="1573"/>
            <p14:sldId id="1574"/>
            <p14:sldId id="15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517" autoAdjust="0"/>
    <p:restoredTop sz="68930" autoAdjust="0"/>
  </p:normalViewPr>
  <p:slideViewPr>
    <p:cSldViewPr snapToGrid="0">
      <p:cViewPr varScale="1">
        <p:scale>
          <a:sx n="63" d="100"/>
          <a:sy n="63" d="100"/>
        </p:scale>
        <p:origin x="1074"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3/22/2022 11:20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3/22/2022 11:20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960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05198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what you need to install on your development environment to start creating SharePoint Framework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has adopted the open-source tooling for the foundation of SharePoint Framework development. Three categories to explore when it comes to open-source tooling &amp; libraries related to the SharePoint Framework are as follows: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build process &amp; tooling</a:t>
            </a:r>
          </a:p>
          <a:p>
            <a:r>
              <a:rPr lang="en-US" sz="900" b="0" kern="1200" dirty="0">
                <a:solidFill>
                  <a:schemeClr val="tx1"/>
                </a:solidFill>
                <a:effectLst/>
                <a:latin typeface="Segoe UI Light" pitchFamily="34" charset="0"/>
                <a:ea typeface="+mn-ea"/>
                <a:cs typeface="+mn-cs"/>
              </a:rPr>
              <a:t>- web frameworks</a:t>
            </a:r>
          </a:p>
          <a:p>
            <a:r>
              <a:rPr lang="en-US" sz="900" b="0" kern="1200" dirty="0">
                <a:solidFill>
                  <a:schemeClr val="tx1"/>
                </a:solidFill>
                <a:effectLst/>
                <a:latin typeface="Segoe UI Light" pitchFamily="34" charset="0"/>
                <a:ea typeface="+mn-ea"/>
                <a:cs typeface="+mn-cs"/>
              </a:rPr>
              <a:t>- code editors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the build process and tooling first. Yeoman is used to replace the new project experience that traditional server-side SharePoint developers are familiar with in Visual Studio.</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Gulp is a task runner that replaces the tool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in .NET solutions. This is used to run various tasks, like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TypeScript to JavaScript, creating JavaScript bundles and SharePoint packages.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Node.js is the underlying runtime used by all applications. The tools we're covering in this section are all built on top of Node.js. Node.js is required to run them, just like the .NET Framework is required to run .NET apps.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NPM is used as the package manager and you'll use it to install global tools and reusable code in your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Webpack is used to combine all the JavaScript and CSS files in your project into a single JavaScript bundle. Bundles are the recommended way to deploy client-side applications for performance reasons.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These are tools that are not built and provided by Microsoft, rather they're maintained by the community and are all open-source tools. One benefit of using these tools is that they are cross platform, so the same tools can be used regardless if your development environment is Windows, MacOS, or Linux.</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Web frameworks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building client-side applications, developers commonly use web frameworks. The SharePoint Framework doesn't limit you to any specific framework. You can use any of the popular web frameworks in your projects including React, Angular, Knockout, or </a:t>
            </a:r>
            <a:r>
              <a:rPr lang="en-US" sz="900" b="0" kern="1200" dirty="0" err="1">
                <a:solidFill>
                  <a:schemeClr val="tx1"/>
                </a:solidFill>
                <a:effectLst/>
                <a:latin typeface="Segoe UI Light" pitchFamily="34" charset="0"/>
                <a:ea typeface="+mn-ea"/>
                <a:cs typeface="+mn-cs"/>
              </a:rPr>
              <a:t>Vue.js</a:t>
            </a:r>
            <a:r>
              <a:rPr lang="en-US" sz="900" b="0" kern="1200" dirty="0">
                <a:solidFill>
                  <a:schemeClr val="tx1"/>
                </a:solidFill>
                <a:effectLst/>
                <a:latin typeface="Segoe UI Light" pitchFamily="34" charset="0"/>
                <a:ea typeface="+mn-ea"/>
                <a:cs typeface="+mn-cs"/>
              </a:rPr>
              <a:t>. You can even use the popular jQuery library in your custom apps.</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Code editors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You'll also want to get a code editor to develop your project. Most developers are use Visual Studio Code by Microsoft. It's a lightweight version of Visual Studio and is just a text editor that understands TypeScript and can be customized using extensions.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However, you aren't limited to Visual Studio Code. You can choose a different editor if you wanted to. Something as simple as notepad, Atom, Sublime, or WebStorm will work as well. It doesn't matter what you use as all development is done though text editors.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Framework development toolchain is a significant change from the traditional server-side SharePoint development experience. Let's look at the two development toolchains to see how they're compare and contrast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top row is the server-side tool comparison, starting with the Microsoft IIS web server. This includes the .NET Framework, NuGet used for package management,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for running build and packaging tasks, C# as the development language and Visual Studio for the development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bottom row represents the SharePoint Framework tools. Notice the lines drawn between the tools so you can see how the two compare.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each of the tools used in the SharePoint Framework development and build toolchain.</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09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Node.js is a JavaScript runtime for running JavaScript on devices outside of the browser. Its a wrapper to the V8 JavaScript engine from the Chromium open-source browser project with some extra APIs that allow the V8 engine to run outside of the browser. This enables JavaScript to run on desktops, laptops, servers, and other devices.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[!NOTE]</a:t>
            </a:r>
          </a:p>
          <a:p>
            <a:r>
              <a:rPr lang="en-US" sz="900" b="0" kern="1200" dirty="0">
                <a:solidFill>
                  <a:schemeClr val="tx1"/>
                </a:solidFill>
                <a:effectLst/>
                <a:latin typeface="Segoe UI Light" pitchFamily="34" charset="0"/>
                <a:ea typeface="+mn-ea"/>
                <a:cs typeface="+mn-cs"/>
              </a:rPr>
              <a:t>&gt; Chromium is the project that Google Chrome and Microsoft Edge are based on.</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the context of the SharePoint Framework, Node.js is needed as its the runtime for the development and build tools previously covered. The SharePoint Framework doesn't require you to become a Node.js developer, but you need to install it so the apps in the development and build toolchain will run.</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Node.js serves the same role as the .NET Framework.</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2401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NPM is a package manager for Node.js-based projects and is included with the Node.js installation. Its one of many package managers that can download and install packages from the </a:t>
            </a:r>
            <a:r>
              <a:rPr lang="en-US" sz="900" b="0" kern="1200" dirty="0" err="1">
                <a:solidFill>
                  <a:schemeClr val="tx1"/>
                </a:solidFill>
                <a:effectLst/>
                <a:latin typeface="Segoe UI Light" pitchFamily="34" charset="0"/>
                <a:ea typeface="+mn-ea"/>
                <a:cs typeface="+mn-cs"/>
              </a:rPr>
              <a:t>npmjs.org</a:t>
            </a:r>
            <a:r>
              <a:rPr lang="en-US" sz="900" b="0" kern="1200" dirty="0">
                <a:solidFill>
                  <a:schemeClr val="tx1"/>
                </a:solidFill>
                <a:effectLst/>
                <a:latin typeface="Segoe UI Light" pitchFamily="34" charset="0"/>
                <a:ea typeface="+mn-ea"/>
                <a:cs typeface="+mn-cs"/>
              </a:rPr>
              <a:t> registry.</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NPM serves the same role as NuGet.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4998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When building server-side SharePoint components using the Add-in model or as features or solutions, developers used Visual Studio to create and develop the project. The first step in these models is to create a project using the </a:t>
            </a:r>
            <a:r>
              <a:rPr lang="en-US" sz="900" b="0" i="1" kern="1200" dirty="0">
                <a:solidFill>
                  <a:schemeClr val="tx1"/>
                </a:solidFill>
                <a:effectLst/>
                <a:latin typeface="Segoe UI Light" pitchFamily="34" charset="0"/>
                <a:ea typeface="+mn-ea"/>
                <a:cs typeface="+mn-cs"/>
              </a:rPr>
              <a:t>*New Project*</a:t>
            </a:r>
            <a:r>
              <a:rPr lang="en-US" sz="900" b="0" kern="1200" dirty="0">
                <a:solidFill>
                  <a:schemeClr val="tx1"/>
                </a:solidFill>
                <a:effectLst/>
                <a:latin typeface="Segoe UI Light" pitchFamily="34" charset="0"/>
                <a:ea typeface="+mn-ea"/>
                <a:cs typeface="+mn-cs"/>
              </a:rPr>
              <a:t> wizard experience. This wizard collects information about the project and then scaffolds the project by creating folders, files, and customizing the files based on the responses to the questions.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Visual Studio Code doesn't have this </a:t>
            </a:r>
            <a:r>
              <a:rPr lang="en-US" sz="900" b="0" i="1" kern="1200" dirty="0">
                <a:solidFill>
                  <a:schemeClr val="tx1"/>
                </a:solidFill>
                <a:effectLst/>
                <a:latin typeface="Segoe UI Light" pitchFamily="34" charset="0"/>
                <a:ea typeface="+mn-ea"/>
                <a:cs typeface="+mn-cs"/>
              </a:rPr>
              <a:t>*New Project*</a:t>
            </a:r>
            <a:r>
              <a:rPr lang="en-US" sz="900" b="0" kern="1200" dirty="0">
                <a:solidFill>
                  <a:schemeClr val="tx1"/>
                </a:solidFill>
                <a:effectLst/>
                <a:latin typeface="Segoe UI Light" pitchFamily="34" charset="0"/>
                <a:ea typeface="+mn-ea"/>
                <a:cs typeface="+mn-cs"/>
              </a:rPr>
              <a:t> wizard experience. To simplify project creation, Yeoman is used to create the project.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Yeoman is a scaffolding engine that runs generators. A generator defines the set of questions and understands how to scaffold a new project or modify existing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provides a generator to scaffold SharePoint Framework projects, both new projects and to add components to existing projects.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00424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Gulp is the task runner we use to do different tasks in our development and build process. Gulp executes tasks that are written in JavaScript. You'll use gulp to do things like building your project and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the SAAS files to CSS and TypeScript to JavaScript. You'll use other tasks to combine the resulting files into bundles &amp; package the resulting files into a SharePoint package file used for deployment.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Gulp serves the same role as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TypeScript is the language that you're going to write your SharePoint Framework projects with. Its super set of JavaScript with extra capabilities it to make JavaScript development easier to manage.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If you aren't familiar with JavaScript or you're not familiar with TypeScript, think of it as like a C# flavor to JavaScript. TypeScript's most popular features are type checking, the ability to use classes, and future features coming to JavaScript but not yet implemented or available except in preview.</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Similar to C# based projects, you don't deploy TypeScript to production. Rather its used to create intermediate files. The output of TypeScript is JavaScript, similar to how the output of C# is intermediate language (IL).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TypeScript serves the same role as C#.</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3/22/2022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79837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9"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sharepoint/dev/spfx/set-up-your-development-environment" TargetMode="External"/><Relationship Id="rId3" Type="http://schemas.openxmlformats.org/officeDocument/2006/relationships/hyperlink" Target="https://nodejs.org/" TargetMode="External"/><Relationship Id="rId7" Type="http://schemas.openxmlformats.org/officeDocument/2006/relationships/hyperlink" Target="https://www.typescriptlang.org/"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gulpjs.org/" TargetMode="External"/><Relationship Id="rId5" Type="http://schemas.openxmlformats.org/officeDocument/2006/relationships/hyperlink" Target="http://yeoman.io/" TargetMode="External"/><Relationship Id="rId4" Type="http://schemas.openxmlformats.org/officeDocument/2006/relationships/hyperlink" Target="https://www.npmjs.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5.emf"/><Relationship Id="rId7" Type="http://schemas.openxmlformats.org/officeDocument/2006/relationships/image" Target="../media/image29.tiff"/><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28.tiff"/><Relationship Id="rId11" Type="http://schemas.openxmlformats.org/officeDocument/2006/relationships/image" Target="../media/image17.tiff"/><Relationship Id="rId5" Type="http://schemas.openxmlformats.org/officeDocument/2006/relationships/image" Target="../media/image27.png"/><Relationship Id="rId10" Type="http://schemas.openxmlformats.org/officeDocument/2006/relationships/image" Target="../media/image15.png"/><Relationship Id="rId4" Type="http://schemas.openxmlformats.org/officeDocument/2006/relationships/image" Target="../media/image26.png"/><Relationship Id="rId9" Type="http://schemas.openxmlformats.org/officeDocument/2006/relationships/image" Target="../media/image16.tiff"/></Relationships>
</file>

<file path=ppt/slides/_rels/slide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hyperlink" Target="https://nodejs.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8.png"/><Relationship Id="rId4" Type="http://schemas.openxmlformats.org/officeDocument/2006/relationships/hyperlink" Target="https://www.nuget.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hyperlink" Target="http://yeoman.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hyperlink" Target="http://gulpj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hyperlink" Target="https://www.typescriptlang.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your </a:t>
            </a:r>
            <a:r>
              <a:rPr lang="en-US" dirty="0" err="1"/>
              <a:t>SPFx</a:t>
            </a:r>
            <a:r>
              <a:rPr lang="en-US" dirty="0"/>
              <a:t> Development Environment</a:t>
            </a:r>
          </a:p>
        </p:txBody>
      </p:sp>
      <p:sp>
        <p:nvSpPr>
          <p:cNvPr id="5" name="Text Placeholder 4"/>
          <p:cNvSpPr>
            <a:spLocks noGrp="1"/>
          </p:cNvSpPr>
          <p:nvPr>
            <p:ph type="body" sz="quarter" idx="12"/>
          </p:nvPr>
        </p:nvSpPr>
        <p:spPr/>
        <p:txBody>
          <a:bodyPr/>
          <a:lstStyle/>
          <a:p>
            <a:r>
              <a:rPr lang="en-US" dirty="0"/>
              <a:t>Understanding &amp; Installing the necessary tools</a:t>
            </a:r>
          </a:p>
        </p:txBody>
      </p:sp>
    </p:spTree>
    <p:extLst>
      <p:ext uri="{BB962C8B-B14F-4D97-AF65-F5344CB8AC3E}">
        <p14:creationId xmlns:p14="http://schemas.microsoft.com/office/powerpoint/2010/main" val="199918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Local Developer Environment</a:t>
            </a:r>
            <a:endParaRPr lang="en-US" dirty="0"/>
          </a:p>
        </p:txBody>
      </p:sp>
    </p:spTree>
    <p:extLst>
      <p:ext uri="{BB962C8B-B14F-4D97-AF65-F5344CB8AC3E}">
        <p14:creationId xmlns:p14="http://schemas.microsoft.com/office/powerpoint/2010/main" val="688760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Tool Comparison: Server-side vs. client-side</a:t>
            </a:r>
          </a:p>
          <a:p>
            <a:pPr lvl="0">
              <a:lnSpc>
                <a:spcPct val="90000"/>
              </a:lnSpc>
              <a:spcBef>
                <a:spcPts val="1800"/>
              </a:spcBef>
            </a:pPr>
            <a:r>
              <a:rPr lang="en-US" sz="1600" b="0" dirty="0">
                <a:solidFill>
                  <a:srgbClr val="2F2F2F"/>
                </a:solidFill>
                <a:latin typeface="Segoe UI Semibold"/>
              </a:rPr>
              <a:t>Node.js</a:t>
            </a:r>
          </a:p>
          <a:p>
            <a:pPr lvl="0">
              <a:lnSpc>
                <a:spcPct val="90000"/>
              </a:lnSpc>
              <a:spcBef>
                <a:spcPts val="1800"/>
              </a:spcBef>
            </a:pPr>
            <a:r>
              <a:rPr lang="en-US" sz="1600" b="0" dirty="0">
                <a:solidFill>
                  <a:srgbClr val="2F2F2F"/>
                </a:solidFill>
                <a:latin typeface="Segoe UI Semibold"/>
              </a:rPr>
              <a:t>NPM, Yeoman, Gulp</a:t>
            </a:r>
          </a:p>
          <a:p>
            <a:pPr lvl="0">
              <a:lnSpc>
                <a:spcPct val="90000"/>
              </a:lnSpc>
              <a:spcBef>
                <a:spcPts val="1800"/>
              </a:spcBef>
            </a:pPr>
            <a:r>
              <a:rPr lang="en-US" sz="1600" b="0" dirty="0">
                <a:solidFill>
                  <a:srgbClr val="2F2F2F"/>
                </a:solidFill>
                <a:latin typeface="Segoe UI Semibold"/>
              </a:rPr>
              <a:t>TypeScript</a:t>
            </a:r>
          </a:p>
        </p:txBody>
      </p:sp>
    </p:spTree>
    <p:extLst>
      <p:ext uri="{BB962C8B-B14F-4D97-AF65-F5344CB8AC3E}">
        <p14:creationId xmlns:p14="http://schemas.microsoft.com/office/powerpoint/2010/main" val="19758214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2776466"/>
          </a:xfrm>
        </p:spPr>
        <p:txBody>
          <a:bodyPr/>
          <a:lstStyle/>
          <a:p>
            <a:pPr lvl="0"/>
            <a:r>
              <a:rPr lang="en-US" sz="1600" dirty="0"/>
              <a:t>Node.js – </a:t>
            </a:r>
            <a:r>
              <a:rPr lang="en-US" sz="1600" dirty="0">
                <a:hlinkClick r:id="rId3"/>
              </a:rPr>
              <a:t>https://nodejs.org</a:t>
            </a:r>
            <a:endParaRPr lang="en-US" sz="1600" dirty="0"/>
          </a:p>
          <a:p>
            <a:pPr lvl="0"/>
            <a:r>
              <a:rPr lang="en-US" sz="1600" dirty="0"/>
              <a:t>NPM - </a:t>
            </a:r>
            <a:r>
              <a:rPr lang="en-US" sz="1600" dirty="0">
                <a:hlinkClick r:id="rId4"/>
              </a:rPr>
              <a:t>https://www.npmjs.com</a:t>
            </a:r>
            <a:endParaRPr lang="en-US" sz="1600" dirty="0"/>
          </a:p>
          <a:p>
            <a:pPr lvl="0"/>
            <a:r>
              <a:rPr lang="en-US" sz="1600" dirty="0"/>
              <a:t>Yeoman - </a:t>
            </a:r>
            <a:r>
              <a:rPr lang="en-US" sz="1600" dirty="0">
                <a:hlinkClick r:id="rId5"/>
              </a:rPr>
              <a:t>http://yeoman.io</a:t>
            </a:r>
            <a:r>
              <a:rPr lang="en-US" sz="1600" dirty="0"/>
              <a:t> </a:t>
            </a:r>
          </a:p>
          <a:p>
            <a:pPr lvl="0"/>
            <a:r>
              <a:rPr lang="en-US" sz="1600" dirty="0"/>
              <a:t>Gulp - </a:t>
            </a:r>
            <a:r>
              <a:rPr lang="en-US" sz="1600" dirty="0">
                <a:hlinkClick r:id="rId6"/>
              </a:rPr>
              <a:t>http://gulpjs.org</a:t>
            </a:r>
            <a:r>
              <a:rPr lang="en-US" sz="1600" dirty="0"/>
              <a:t>  </a:t>
            </a:r>
          </a:p>
          <a:p>
            <a:pPr lvl="0"/>
            <a:r>
              <a:rPr lang="en-US" sz="1600" dirty="0"/>
              <a:t>TypeScript - </a:t>
            </a:r>
            <a:r>
              <a:rPr lang="en-US" sz="1600" dirty="0">
                <a:hlinkClick r:id="rId7"/>
              </a:rPr>
              <a:t>https://www.typescriptlang.org</a:t>
            </a:r>
            <a:endParaRPr lang="en-US" sz="1600" dirty="0"/>
          </a:p>
          <a:p>
            <a:pPr lvl="0"/>
            <a:r>
              <a:rPr lang="en-US" sz="1600" dirty="0"/>
              <a:t> </a:t>
            </a:r>
          </a:p>
          <a:p>
            <a:pPr lvl="0"/>
            <a:r>
              <a:rPr lang="en-US" sz="1600" dirty="0"/>
              <a:t>Set up your developer environment</a:t>
            </a:r>
          </a:p>
          <a:p>
            <a:r>
              <a:rPr lang="en-US" sz="1600" dirty="0">
                <a:hlinkClick r:id="rId8"/>
              </a:rPr>
              <a:t>https://docs.microsoft.com/sharepoint/dev/spfx/set-up-your-development-environment</a:t>
            </a:r>
            <a:endParaRPr lang="en-US" sz="1600" dirty="0"/>
          </a:p>
        </p:txBody>
      </p:sp>
    </p:spTree>
    <p:extLst>
      <p:ext uri="{BB962C8B-B14F-4D97-AF65-F5344CB8AC3E}">
        <p14:creationId xmlns:p14="http://schemas.microsoft.com/office/powerpoint/2010/main" val="17645097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17960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3722689" cy="917575"/>
          </a:xfrm>
        </p:spPr>
        <p:txBody>
          <a:bodyPr/>
          <a:lstStyle/>
          <a:p>
            <a:r>
              <a:rPr lang="en-US" sz="2800" dirty="0"/>
              <a:t>Configuring your </a:t>
            </a:r>
            <a:r>
              <a:rPr lang="en-US" sz="2800" dirty="0" err="1"/>
              <a:t>SPFx</a:t>
            </a:r>
            <a:r>
              <a:rPr lang="en-US" sz="2800" dirty="0"/>
              <a:t> Development Environment</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Tool Comparison: Server-side vs. client-side</a:t>
            </a:r>
          </a:p>
          <a:p>
            <a:pPr>
              <a:spcBef>
                <a:spcPts val="1200"/>
              </a:spcBef>
            </a:pPr>
            <a:r>
              <a:rPr lang="en-US" sz="2000" dirty="0"/>
              <a:t>Node.js</a:t>
            </a:r>
          </a:p>
          <a:p>
            <a:pPr>
              <a:spcBef>
                <a:spcPts val="1200"/>
              </a:spcBef>
            </a:pPr>
            <a:r>
              <a:rPr lang="en-US" sz="2000" dirty="0"/>
              <a:t>NPM, Yeoman, Gulp</a:t>
            </a:r>
          </a:p>
          <a:p>
            <a:pPr>
              <a:spcBef>
                <a:spcPts val="1200"/>
              </a:spcBef>
            </a:pPr>
            <a:r>
              <a:rPr lang="en-US" sz="2000" dirty="0"/>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p:txBody>
          <a:bodyPr/>
          <a:lstStyle/>
          <a:p>
            <a:r>
              <a:rPr lang="en-US" dirty="0"/>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3"/>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6"/>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7"/>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387798"/>
          </a:xfrm>
        </p:spPr>
        <p:txBody>
          <a:bodyPr/>
          <a:lstStyle/>
          <a:p>
            <a:r>
              <a:rPr lang="en-US" dirty="0"/>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2"/>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970318"/>
          </a:xfrm>
        </p:spPr>
        <p:txBody>
          <a:bodyPr/>
          <a:lstStyle/>
          <a:p>
            <a:r>
              <a:rPr lang="en-US" dirty="0"/>
              <a:t>Cross platform JavaScript runtime</a:t>
            </a:r>
          </a:p>
          <a:p>
            <a:pPr lvl="1"/>
            <a:r>
              <a:rPr lang="en-US" dirty="0"/>
              <a:t>Similar to .NET Framework is a runtime for C# based projects</a:t>
            </a:r>
          </a:p>
          <a:p>
            <a:pPr lvl="1"/>
            <a:r>
              <a:rPr lang="en-US" dirty="0"/>
              <a:t>Used to execute JavaScript on the desktop / server / devices</a:t>
            </a:r>
          </a:p>
          <a:p>
            <a:pPr lvl="1"/>
            <a:r>
              <a:rPr lang="en-US" dirty="0"/>
              <a:t>API wrapper to Chromes V8 JavaScript engine</a:t>
            </a:r>
          </a:p>
          <a:p>
            <a:endParaRPr lang="en-US" dirty="0"/>
          </a:p>
          <a:p>
            <a:r>
              <a:rPr lang="en-US" dirty="0" err="1"/>
              <a:t>SPFx’s</a:t>
            </a:r>
            <a:r>
              <a:rPr lang="en-US" dirty="0"/>
              <a:t> open source tooling is built on Node.js</a:t>
            </a:r>
          </a:p>
          <a:p>
            <a:endParaRPr lang="en-US" dirty="0"/>
          </a:p>
          <a:p>
            <a:r>
              <a:rPr lang="en-US" dirty="0"/>
              <a:t>SPFx supports Node.js LTS v14.x</a:t>
            </a:r>
          </a:p>
          <a:p>
            <a:pPr lvl="1"/>
            <a:r>
              <a:rPr lang="en-US" dirty="0"/>
              <a:t>LTS: Long term support</a:t>
            </a:r>
          </a:p>
          <a:p>
            <a:pPr lvl="1"/>
            <a:r>
              <a:rPr lang="en-US" dirty="0"/>
              <a:t>SharePoint Server 2016 only supports v6.x</a:t>
            </a:r>
          </a:p>
          <a:p>
            <a:pPr lvl="1"/>
            <a:r>
              <a:rPr lang="en-US" dirty="0"/>
              <a:t>SharePoint Server 2019 supports v6.x or v8.x</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p:txBody>
          <a:bodyPr/>
          <a:lstStyle/>
          <a:p>
            <a:r>
              <a:rPr lang="en-US" dirty="0"/>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3"/>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4"/>
              </a:rPr>
              <a:t>https://nodejs.org/</a:t>
            </a:r>
            <a:endParaRPr lang="fi-FI" dirty="0"/>
          </a:p>
        </p:txBody>
      </p:sp>
    </p:spTree>
    <p:extLst>
      <p:ext uri="{BB962C8B-B14F-4D97-AF65-F5344CB8AC3E}">
        <p14:creationId xmlns:p14="http://schemas.microsoft.com/office/powerpoint/2010/main" val="24621890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5318379"/>
          </a:xfrm>
        </p:spPr>
        <p:txBody>
          <a:bodyPr/>
          <a:lstStyle/>
          <a:p>
            <a:r>
              <a:rPr lang="en-US" dirty="0"/>
              <a:t>NPM is a package manager for </a:t>
            </a:r>
            <a:br>
              <a:rPr lang="en-US" dirty="0"/>
            </a:br>
            <a:r>
              <a:rPr lang="en-US" dirty="0"/>
              <a:t>Node.js based projects</a:t>
            </a:r>
          </a:p>
          <a:p>
            <a:pPr lvl="1"/>
            <a:r>
              <a:rPr lang="en-US" dirty="0"/>
              <a:t>Similar to NuGet that is the .NET Framework package manager</a:t>
            </a:r>
          </a:p>
          <a:p>
            <a:endParaRPr lang="en-US" dirty="0"/>
          </a:p>
          <a:p>
            <a:r>
              <a:rPr lang="en-US" dirty="0"/>
              <a:t>Client tool used to acquire packages from the </a:t>
            </a:r>
            <a:br>
              <a:rPr lang="en-US" dirty="0"/>
            </a:br>
            <a:r>
              <a:rPr lang="en-US" dirty="0"/>
              <a:t>NPM registry: </a:t>
            </a:r>
            <a:r>
              <a:rPr lang="en-US" dirty="0">
                <a:hlinkClick r:id="rId3"/>
              </a:rPr>
              <a:t>https://www.npmjs.com</a:t>
            </a:r>
            <a:r>
              <a:rPr lang="en-US" dirty="0"/>
              <a:t> </a:t>
            </a:r>
          </a:p>
          <a:p>
            <a:pPr lvl="1"/>
            <a:r>
              <a:rPr lang="en-US" dirty="0"/>
              <a:t>Similar to NuGet that’s the client tool for the NuGet registry: </a:t>
            </a:r>
            <a:r>
              <a:rPr lang="en-US" dirty="0">
                <a:hlinkClick r:id="rId4"/>
              </a:rPr>
              <a:t>https://www.nuget.org</a:t>
            </a:r>
            <a:r>
              <a:rPr lang="en-US" dirty="0"/>
              <a:t> </a:t>
            </a:r>
          </a:p>
          <a:p>
            <a:pPr lvl="1"/>
            <a:endParaRPr lang="en-US" dirty="0"/>
          </a:p>
          <a:p>
            <a:r>
              <a:rPr lang="en-US" dirty="0"/>
              <a:t>Included with the default Node.js install</a:t>
            </a:r>
          </a:p>
        </p:txBody>
      </p:sp>
      <p:sp>
        <p:nvSpPr>
          <p:cNvPr id="2" name="Title 1"/>
          <p:cNvSpPr>
            <a:spLocks noGrp="1"/>
          </p:cNvSpPr>
          <p:nvPr>
            <p:ph type="title"/>
          </p:nvPr>
        </p:nvSpPr>
        <p:spPr/>
        <p:txBody>
          <a:bodyPr/>
          <a:lstStyle/>
          <a:p>
            <a:r>
              <a:rPr lang="en-US" dirty="0"/>
              <a:t>NPM – Node Package Manager</a:t>
            </a:r>
            <a:endParaRPr lang="fi-FI" dirty="0"/>
          </a:p>
        </p:txBody>
      </p:sp>
      <p:pic>
        <p:nvPicPr>
          <p:cNvPr id="4" name="Picture 4" descr="https://upload.wikimedia.org/wikipedia/commons/thumb/d/db/Npm-logo.svg/320px-Npm-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3"/>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274638" y="1212850"/>
            <a:ext cx="11887200" cy="4228850"/>
          </a:xfrm>
        </p:spPr>
        <p:txBody>
          <a:bodyPr/>
          <a:lstStyle/>
          <a:p>
            <a:r>
              <a:rPr lang="en-US" dirty="0"/>
              <a:t>Scaffolding engine that executes generators</a:t>
            </a:r>
          </a:p>
          <a:p>
            <a:r>
              <a:rPr lang="en-US" dirty="0"/>
              <a:t>Generators prompt user with questions</a:t>
            </a:r>
          </a:p>
          <a:p>
            <a:r>
              <a:rPr lang="en-US" dirty="0"/>
              <a:t>Generates project scaffolding (folders &amp; files) </a:t>
            </a:r>
            <a:br>
              <a:rPr lang="en-US" dirty="0"/>
            </a:br>
            <a:r>
              <a:rPr lang="en-US" dirty="0"/>
              <a:t>for projects</a:t>
            </a:r>
          </a:p>
          <a:p>
            <a:r>
              <a:rPr lang="en-US" dirty="0"/>
              <a:t>Microsoft provides SharePoint Framework generator</a:t>
            </a:r>
          </a:p>
          <a:p>
            <a:r>
              <a:rPr lang="en-US" dirty="0"/>
              <a:t>Installed on your dev environment with NPM</a:t>
            </a:r>
            <a:endParaRPr lang="fi-FI" dirty="0"/>
          </a:p>
          <a:p>
            <a:endParaRPr lang="en-US" dirty="0"/>
          </a:p>
        </p:txBody>
      </p:sp>
      <p:sp>
        <p:nvSpPr>
          <p:cNvPr id="2" name="Title 1"/>
          <p:cNvSpPr>
            <a:spLocks noGrp="1"/>
          </p:cNvSpPr>
          <p:nvPr>
            <p:ph type="title"/>
          </p:nvPr>
        </p:nvSpPr>
        <p:spPr/>
        <p:txBody>
          <a:bodyPr/>
          <a:lstStyle/>
          <a:p>
            <a:r>
              <a:rPr lang="en-US" dirty="0"/>
              <a:t>Yeoman – Project Scaffolding Generator</a:t>
            </a:r>
            <a:endParaRPr lang="fi-FI"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617244" y="4902491"/>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npm</a:t>
            </a:r>
            <a:r>
              <a:rPr lang="sv-SE" altLang="en-US" sz="2400" dirty="0">
                <a:solidFill>
                  <a:schemeClr val="bg1"/>
                </a:solidFill>
                <a:latin typeface="Consolas" panose="020B0609020204030204" pitchFamily="49" charset="0"/>
                <a:cs typeface="Times New Roman" panose="02020603050405020304" pitchFamily="18" charset="0"/>
              </a:rPr>
              <a:t> </a:t>
            </a:r>
            <a:r>
              <a:rPr lang="sv-SE" altLang="en-US" sz="2400" dirty="0" err="1">
                <a:solidFill>
                  <a:schemeClr val="bg1"/>
                </a:solidFill>
                <a:latin typeface="Consolas" panose="020B0609020204030204" pitchFamily="49" charset="0"/>
                <a:cs typeface="Times New Roman" panose="02020603050405020304" pitchFamily="18" charset="0"/>
              </a:rPr>
              <a:t>install</a:t>
            </a:r>
            <a:r>
              <a:rPr lang="sv-SE" altLang="en-US" sz="2400" dirty="0">
                <a:solidFill>
                  <a:schemeClr val="bg1"/>
                </a:solidFill>
                <a:latin typeface="Consolas" panose="020B0609020204030204" pitchFamily="49" charset="0"/>
                <a:cs typeface="Times New Roman" panose="02020603050405020304" pitchFamily="18" charset="0"/>
              </a:rPr>
              <a:t> -g @</a:t>
            </a:r>
            <a:r>
              <a:rPr lang="sv-SE" altLang="en-US" sz="2400" dirty="0" err="1">
                <a:solidFill>
                  <a:schemeClr val="bg1"/>
                </a:solidFill>
                <a:latin typeface="Consolas" panose="020B0609020204030204" pitchFamily="49" charset="0"/>
                <a:cs typeface="Times New Roman" panose="02020603050405020304" pitchFamily="18" charset="0"/>
              </a:rPr>
              <a:t>microsoft</a:t>
            </a:r>
            <a:r>
              <a:rPr lang="sv-SE" altLang="en-US" sz="2400" dirty="0">
                <a:solidFill>
                  <a:schemeClr val="bg1"/>
                </a:solidFill>
                <a:latin typeface="Consolas" panose="020B0609020204030204" pitchFamily="49" charset="0"/>
                <a:cs typeface="Times New Roman" panose="02020603050405020304" pitchFamily="18" charset="0"/>
              </a:rPr>
              <a:t>/generator-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567404"/>
          </a:xfrm>
        </p:spPr>
        <p:txBody>
          <a:bodyPr/>
          <a:lstStyle/>
          <a:p>
            <a:r>
              <a:rPr lang="en-US" dirty="0"/>
              <a:t>Gulp is a task runner for projects</a:t>
            </a:r>
          </a:p>
          <a:p>
            <a:pPr lvl="1"/>
            <a:r>
              <a:rPr lang="en-US" dirty="0"/>
              <a:t>Similar to </a:t>
            </a:r>
            <a:r>
              <a:rPr lang="en-US" dirty="0" err="1"/>
              <a:t>MSBuild</a:t>
            </a:r>
            <a:r>
              <a:rPr lang="en-US" dirty="0"/>
              <a:t> that is the .NET Framework task runner</a:t>
            </a:r>
          </a:p>
          <a:p>
            <a:r>
              <a:rPr lang="en-US" dirty="0"/>
              <a:t>Tasks are defined with JavaScript</a:t>
            </a:r>
          </a:p>
          <a:p>
            <a:pPr lvl="1"/>
            <a:r>
              <a:rPr lang="en-US" dirty="0"/>
              <a:t>Similar to </a:t>
            </a:r>
            <a:r>
              <a:rPr lang="en-US" dirty="0" err="1"/>
              <a:t>MSBuild</a:t>
            </a:r>
            <a:r>
              <a:rPr lang="en-US" dirty="0"/>
              <a:t> tasks defined in XML</a:t>
            </a:r>
          </a:p>
          <a:p>
            <a:r>
              <a:rPr lang="en-US" dirty="0"/>
              <a:t>Performs common tasks: compile, package, </a:t>
            </a:r>
            <a:br>
              <a:rPr lang="en-US" dirty="0"/>
            </a:br>
            <a:r>
              <a:rPr lang="en-US" dirty="0"/>
              <a:t>start test process, etc.</a:t>
            </a:r>
          </a:p>
          <a:p>
            <a:r>
              <a:rPr lang="en-US" dirty="0"/>
              <a:t>Microsoft has created all required tasks</a:t>
            </a:r>
          </a:p>
          <a:p>
            <a:endParaRPr lang="en-US" dirty="0"/>
          </a:p>
        </p:txBody>
      </p:sp>
      <p:sp>
        <p:nvSpPr>
          <p:cNvPr id="2" name="Title 1"/>
          <p:cNvSpPr>
            <a:spLocks noGrp="1"/>
          </p:cNvSpPr>
          <p:nvPr>
            <p:ph type="title"/>
          </p:nvPr>
        </p:nvSpPr>
        <p:spPr/>
        <p:txBody>
          <a:bodyPr/>
          <a:lstStyle/>
          <a:p>
            <a:r>
              <a:rPr lang="en-US" dirty="0"/>
              <a:t>Gulp – Task Runner</a:t>
            </a:r>
            <a:endParaRPr lang="fi-FI" dirty="0"/>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gulp-cli</a:t>
            </a: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5090624"/>
          </a:xfrm>
        </p:spPr>
        <p:txBody>
          <a:bodyPr/>
          <a:lstStyle/>
          <a:p>
            <a:r>
              <a:rPr lang="en-US" dirty="0"/>
              <a:t>Typed superset of JavaScript</a:t>
            </a:r>
          </a:p>
          <a:p>
            <a:r>
              <a:rPr lang="en-US" dirty="0"/>
              <a:t>Compiles to plain JavaScript</a:t>
            </a:r>
          </a:p>
          <a:p>
            <a:r>
              <a:rPr lang="en-US" dirty="0"/>
              <a:t>Development language for the base templates in </a:t>
            </a:r>
            <a:br>
              <a:rPr lang="en-US" dirty="0"/>
            </a:br>
            <a:r>
              <a:rPr lang="en-US" dirty="0"/>
              <a:t>SharePoint Framework projects</a:t>
            </a:r>
          </a:p>
          <a:p>
            <a:r>
              <a:rPr lang="en-US" dirty="0"/>
              <a:t>You can also integrate native JavaScript to SharePoint Framework customizations * </a:t>
            </a:r>
          </a:p>
          <a:p>
            <a:pPr lvl="1"/>
            <a:r>
              <a:rPr lang="en-US" dirty="0"/>
              <a:t>No need to rewrite everything</a:t>
            </a:r>
          </a:p>
          <a:p>
            <a:r>
              <a:rPr lang="en-US" dirty="0"/>
              <a:t>Version of TypeScript supported by </a:t>
            </a:r>
            <a:r>
              <a:rPr lang="en-US" dirty="0" err="1"/>
              <a:t>SPFx</a:t>
            </a:r>
            <a:br>
              <a:rPr lang="en-US" dirty="0"/>
            </a:br>
            <a:r>
              <a:rPr lang="en-US" dirty="0"/>
              <a:t>included in each </a:t>
            </a:r>
            <a:r>
              <a:rPr lang="en-US" dirty="0" err="1"/>
              <a:t>SPFx</a:t>
            </a:r>
            <a:r>
              <a:rPr lang="en-US" dirty="0"/>
              <a:t> project</a:t>
            </a:r>
            <a:endParaRPr lang="fi-FI" dirty="0"/>
          </a:p>
        </p:txBody>
      </p:sp>
      <p:sp>
        <p:nvSpPr>
          <p:cNvPr id="2" name="Title 1"/>
          <p:cNvSpPr>
            <a:spLocks noGrp="1"/>
          </p:cNvSpPr>
          <p:nvPr>
            <p:ph type="title"/>
          </p:nvPr>
        </p:nvSpPr>
        <p:spPr/>
        <p:txBody>
          <a:bodyPr/>
          <a:lstStyle/>
          <a:p>
            <a:r>
              <a:rPr lang="en-US" err="1"/>
              <a:t>TypeScript</a:t>
            </a:r>
            <a:r>
              <a:rPr lang="en-US"/>
              <a:t> – Typed JavaScript</a:t>
            </a:r>
            <a:endParaRPr lang="fi-FI"/>
          </a:p>
        </p:txBody>
      </p:sp>
      <p:pic>
        <p:nvPicPr>
          <p:cNvPr id="4" name="Picture 3"/>
          <p:cNvPicPr>
            <a:picLocks noChangeAspect="1"/>
          </p:cNvPicPr>
          <p:nvPr/>
        </p:nvPicPr>
        <p:blipFill>
          <a:blip r:embed="rId3"/>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4"/>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2168</Words>
  <Application>Microsoft Office PowerPoint</Application>
  <PresentationFormat>Custom</PresentationFormat>
  <Paragraphs>193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Configuring your SPFx Development Environment</vt:lpstr>
      <vt:lpstr>Configuring your SPFx Development Environment</vt:lpstr>
      <vt:lpstr>Open source tooling</vt:lpstr>
      <vt:lpstr>Server-side tool comparison</vt:lpstr>
      <vt:lpstr>Node.js - Runtime</vt:lpstr>
      <vt:lpstr>NPM – Node Package Manager</vt:lpstr>
      <vt:lpstr>Yeoman – Project Scaffolding Generator</vt:lpstr>
      <vt:lpstr>Gulp – Task Runner</vt:lpstr>
      <vt:lpstr>TypeScript – Typed JavaScript</vt:lpstr>
      <vt:lpstr>Demo Configuring Your Local Developer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2022-03-22T15:25:00Z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